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0B09A-95E9-4211-B51D-7F4B442935CE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36DB0-95DD-4A93-989A-FBE0D8AE7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4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36DB0-95DD-4A93-989A-FBE0D8AE7F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0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7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5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6/20/25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oe.k12.nv.us/images/standards-guidlines/Downloads/WCSD_vertB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mit.mit.edu/problem-solvi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tind/47630910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8/vitally-important-tips-to-be-followed-in-case-of-a-short-project-deadlin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unputh.com/open-space/taking-onus-of-poverty-from-poor-theories-of-poverty-reduction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ules-hand-leave-marker-pen-wont-175240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541-submit-button-transpar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free-money-photos-for-personal-finance-articl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A84867-5694-462E-DEEE-2EF2C71A4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3439314"/>
            <a:ext cx="10809844" cy="1608021"/>
          </a:xfrm>
        </p:spPr>
        <p:txBody>
          <a:bodyPr anchor="t">
            <a:normAutofit fontScale="90000"/>
          </a:bodyPr>
          <a:lstStyle/>
          <a:p>
            <a:r>
              <a:rPr lang="en-US" cap="all" dirty="0"/>
              <a:t>How to apply for a grant in Washoe County School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1AB28-C9C6-00D0-D6D4-34AD16F34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744" y="5067957"/>
            <a:ext cx="4414178" cy="1075444"/>
          </a:xfrm>
        </p:spPr>
        <p:txBody>
          <a:bodyPr anchor="b">
            <a:normAutofit/>
          </a:bodyPr>
          <a:lstStyle/>
          <a:p>
            <a:pPr algn="r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Ten easy steps to help you be successful!</a:t>
            </a:r>
          </a:p>
        </p:txBody>
      </p:sp>
      <p:pic>
        <p:nvPicPr>
          <p:cNvPr id="45" name="Picture 44" descr="Colorized light photo effects">
            <a:extLst>
              <a:ext uri="{FF2B5EF4-FFF2-40B4-BE49-F238E27FC236}">
                <a16:creationId xmlns:a16="http://schemas.microsoft.com/office/drawing/2014/main" id="{5B06B24A-713F-29EE-989C-260EA3881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7" b="35837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FC5ADCD-24DF-B9DA-25F8-AC4CFE786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8" y="4966202"/>
            <a:ext cx="1256030" cy="180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11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9AC9F4-F973-3528-4A71-46D4D152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642" y="621224"/>
            <a:ext cx="4927425" cy="864122"/>
          </a:xfrm>
        </p:spPr>
        <p:txBody>
          <a:bodyPr>
            <a:normAutofit/>
          </a:bodyPr>
          <a:lstStyle/>
          <a:p>
            <a:r>
              <a:rPr lang="en-US" dirty="0"/>
              <a:t>Step Seven</a:t>
            </a:r>
          </a:p>
        </p:txBody>
      </p:sp>
      <p:pic>
        <p:nvPicPr>
          <p:cNvPr id="5" name="Picture 4" descr="Cartoon a cartoon of a person looking at a computer screen&#10;&#10;Description automatically generated">
            <a:extLst>
              <a:ext uri="{FF2B5EF4-FFF2-40B4-BE49-F238E27FC236}">
                <a16:creationId xmlns:a16="http://schemas.microsoft.com/office/drawing/2014/main" id="{BD3F53A4-4657-D227-18A9-2F0A018A9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107" r="29779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6E10-D5DA-9EA9-77ED-18DFC19F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021999"/>
            <a:ext cx="4927425" cy="44925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Communication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200" dirty="0">
                <a:ea typeface="ＭＳ Ｐゴシック" panose="020B0600070205080204" pitchFamily="34" charset="-128"/>
              </a:rPr>
              <a:t>If your school/site is directly contacted about the grant from a funding agency, please call the Grants Department to keep us up-to-date on this communication.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200" dirty="0">
                <a:ea typeface="ＭＳ Ｐゴシック" panose="020B0600070205080204" pitchFamily="34" charset="-128"/>
              </a:rPr>
              <a:t>The Grants Department staff will assist you as to how to communicate with the funding agency on program implementation, grant fund spend down, final reports, etc.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200" dirty="0">
                <a:ea typeface="ＭＳ Ｐゴシック" panose="020B0600070205080204" pitchFamily="34" charset="-128"/>
              </a:rPr>
              <a:t>If a press release is required, the Grants Department will work with the Communications Department to create a press release.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14A5768-EA51-48A2-8E17-AE20B9FE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D70F1A8-626B-430B-AACC-E280EB946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D9D2887-DD9B-48D0-9844-B5D2024C7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90C04EA-C56F-4932-AB66-F426CACB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CF894E2-AF43-4E3B-94A7-890F7AD2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1C292B8-EA04-4F65-8D17-4954B29E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126744D-59AC-407B-977F-9F7B79890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BFD4FA3-B553-4776-83CC-43156375A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145C5FE-691A-4620-9B50-AFE8DBB10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4E186B6-4496-412B-993D-EBA54ACE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7CCFC45-B62F-4FB2-8A1C-24299AB6A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3E987B3-0DB8-4E10-8F2F-939C9975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0CF3A0F-1366-43D4-B9ED-39506390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370E57-5DAF-4AD1-A44A-32A93556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438A8C5-7279-4DA9-B1BA-5A76E020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119694A-5560-4890-99CF-E4B89F5F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A41929D-D2D8-4211-8E30-449C7F67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46B496-7BD4-408E-9387-4B2DBD88D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F4954B0-8891-4B5C-B5C2-2B098DA9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E2F714F-4C40-46D7-A9B0-5A41FCE1C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B45C2AB-7F9E-4A2B-845D-39DA52F78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7540879-E48F-44C9-8978-75F20ECA8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99A807C-71D8-48EB-B90A-18ABEC58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7DBB3B2-0577-449E-822F-EC7F39931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E9C75EC-55AD-4526-81DC-A716FD73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EC495AC-53AC-46EB-AF18-9F9B7245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476CB3D-FE8C-4CAF-B287-0576A80C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34B38EE-AF53-4E0C-A55A-A17CC17EF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7DE7212-9D6E-4F4E-A073-5B5B858AF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7C6AD08-49F6-4369-9405-2E06CED9F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4E501EB-B771-494E-8AF3-5350560EB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EA122D9-8BE6-498E-AB20-311EBD5E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ight Triangle 173">
            <a:extLst>
              <a:ext uri="{FF2B5EF4-FFF2-40B4-BE49-F238E27FC236}">
                <a16:creationId xmlns:a16="http://schemas.microsoft.com/office/drawing/2014/main" id="{5FB205E9-694A-469E-97E7-7339DE0B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3591" y="-2841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B84ED-7DDF-65D5-F57D-803CB309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481" y="613316"/>
            <a:ext cx="4916971" cy="73922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A9470-1407-C62A-EA03-AD7B66E9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91" y="1564016"/>
            <a:ext cx="4916971" cy="45793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100" b="1" dirty="0"/>
              <a:t>Spending Your Grant Funds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Common mistakes: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Using the wrong account number.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Not using proper purchasing method: </a:t>
            </a:r>
          </a:p>
          <a:p>
            <a:pPr marL="365760" indent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ea typeface="ＭＳ Ｐゴシック" panose="020B0600070205080204" pitchFamily="34" charset="-128"/>
              </a:rPr>
              <a:t> P-Card – Small purchases like supplies </a:t>
            </a:r>
          </a:p>
          <a:p>
            <a:pPr marL="365760" indent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ea typeface="ＭＳ Ｐゴシック" panose="020B0600070205080204" pitchFamily="34" charset="-128"/>
              </a:rPr>
              <a:t>Purchase Order – library books, textbooks, instructional kits, computer items, any item of inventory, contracts.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Not using approved Vendor List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Common Funds for Grants: </a:t>
            </a:r>
          </a:p>
          <a:p>
            <a:pPr marL="365760" indent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ea typeface="ＭＳ Ｐゴシック" panose="020B0600070205080204" pitchFamily="34" charset="-128"/>
              </a:rPr>
              <a:t>Fund 72 </a:t>
            </a:r>
            <a:r>
              <a:rPr lang="en-US" altLang="en-US" dirty="0">
                <a:ea typeface="ＭＳ Ｐゴシック" panose="020B0600070205080204" pitchFamily="34" charset="-128"/>
              </a:rPr>
              <a:t>– Private Foundations </a:t>
            </a:r>
          </a:p>
          <a:p>
            <a:pPr marL="365760" indent="0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ea typeface="ＭＳ Ｐゴシック" panose="020B0600070205080204" pitchFamily="34" charset="-128"/>
              </a:rPr>
              <a:t>Fund 50 </a:t>
            </a:r>
            <a:r>
              <a:rPr lang="en-US" altLang="en-US" dirty="0">
                <a:ea typeface="ＭＳ Ｐゴシック" panose="020B0600070205080204" pitchFamily="34" charset="-128"/>
              </a:rPr>
              <a:t>– Title I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Fund 10 is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 grant account; it is the General Fund. If you use Fund 10, you are not spending your grant dollars.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A green sign with white text&#10;&#10;Description automatically generated">
            <a:extLst>
              <a:ext uri="{FF2B5EF4-FFF2-40B4-BE49-F238E27FC236}">
                <a16:creationId xmlns:a16="http://schemas.microsoft.com/office/drawing/2014/main" id="{B47BF68B-AD60-F83F-F0A0-E39FDDAC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529" y="721081"/>
            <a:ext cx="3809302" cy="54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7B84ED-7DDF-65D5-F57D-803CB309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31" y="545404"/>
            <a:ext cx="4927425" cy="8641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Nine</a:t>
            </a:r>
          </a:p>
        </p:txBody>
      </p:sp>
      <p:pic>
        <p:nvPicPr>
          <p:cNvPr id="5" name="Picture 4" descr="A person in a black robe and a grim reaper holding a flag&#10;&#10;Description automatically generated">
            <a:extLst>
              <a:ext uri="{FF2B5EF4-FFF2-40B4-BE49-F238E27FC236}">
                <a16:creationId xmlns:a16="http://schemas.microsoft.com/office/drawing/2014/main" id="{7D51CF55-C874-8A62-DC15-F3822E86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105" r="18638" b="-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A9470-1407-C62A-EA03-AD7B66E9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1561568"/>
            <a:ext cx="4927425" cy="45704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A sure thing: Death, Taxes, and Grant Deadlines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Please submit your Grant Submission Form early!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ea typeface="ＭＳ Ｐゴシック" panose="020B0600070205080204" pitchFamily="34" charset="-128"/>
              </a:rPr>
              <a:t>Allow </a:t>
            </a:r>
            <a:r>
              <a:rPr lang="en-US" altLang="en-US" b="1" dirty="0">
                <a:ea typeface="ＭＳ Ｐゴシック" panose="020B0600070205080204" pitchFamily="34" charset="-128"/>
              </a:rPr>
              <a:t>10 </a:t>
            </a:r>
            <a:r>
              <a:rPr lang="en-US" altLang="en-US" dirty="0">
                <a:ea typeface="ＭＳ Ｐゴシック" panose="020B0600070205080204" pitchFamily="34" charset="-128"/>
              </a:rPr>
              <a:t>working days during Fall, Winter and Summer and </a:t>
            </a:r>
            <a:r>
              <a:rPr lang="en-US" altLang="en-US" b="1" dirty="0">
                <a:ea typeface="ＭＳ Ｐゴシック" panose="020B0600070205080204" pitchFamily="34" charset="-128"/>
              </a:rPr>
              <a:t>15</a:t>
            </a:r>
            <a:r>
              <a:rPr lang="en-US" altLang="en-US" dirty="0">
                <a:ea typeface="ＭＳ Ｐゴシック" panose="020B0600070205080204" pitchFamily="34" charset="-128"/>
              </a:rPr>
              <a:t> working days Spring (March – June) for a Grant Team member to review your grant application.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TIP -</a:t>
            </a:r>
            <a:r>
              <a:rPr lang="en-US" altLang="en-US" dirty="0">
                <a:ea typeface="ＭＳ Ｐゴシック" panose="020B0600070205080204" pitchFamily="34" charset="-128"/>
              </a:rPr>
              <a:t> Don’t wait until the last minute to decide to apply for a grant. Contact a Grant Team member ASAP so we can help you be successful.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b="1" dirty="0">
                <a:ea typeface="ＭＳ Ｐゴシック" panose="020B0600070205080204" pitchFamily="34" charset="-128"/>
              </a:rPr>
              <a:t>Foundations are VERY slow!!!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67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B56206-AB9C-B055-436B-E36C0FEF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Step Ten</a:t>
            </a: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CAF1-C66C-9B54-0F73-8FAD97D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18" y="2767295"/>
            <a:ext cx="4927425" cy="39718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800" b="1" dirty="0"/>
              <a:t>When in doubt contact us!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b="1" dirty="0"/>
              <a:t>We’re here to help.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Grants Department, 775-348-0277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Lauren Ohlin, Director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Hannah Yue, Grant Fiscal Administrator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Randy Drake, Assistant Director and Compliance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Marianne Reger, Grant Writer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Janett Sanchez, Grant Accountant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Melisa Villagomez, Grant Accountant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Michelle Robinson, Program Tech III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600" dirty="0"/>
              <a:t>Keely Lallement, Administrative Assistant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</p:txBody>
      </p:sp>
      <p:pic>
        <p:nvPicPr>
          <p:cNvPr id="6" name="Picture 5" descr="A group of people helping each other&#10;&#10;Description automatically generated">
            <a:extLst>
              <a:ext uri="{FF2B5EF4-FFF2-40B4-BE49-F238E27FC236}">
                <a16:creationId xmlns:a16="http://schemas.microsoft.com/office/drawing/2014/main" id="{1554617B-182A-8298-16E2-0A1CE600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96" r="15928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3B40D6-2046-A757-94F5-8C64E3B5A05A}"/>
              </a:ext>
            </a:extLst>
          </p:cNvPr>
          <p:cNvSpPr txBox="1">
            <a:spLocks/>
          </p:cNvSpPr>
          <p:nvPr/>
        </p:nvSpPr>
        <p:spPr>
          <a:xfrm>
            <a:off x="5853579" y="2340922"/>
            <a:ext cx="4806751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1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0322A-C7B6-F50A-1902-34DFF470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776" y="555343"/>
            <a:ext cx="4927425" cy="864122"/>
          </a:xfrm>
        </p:spPr>
        <p:txBody>
          <a:bodyPr>
            <a:normAutofit/>
          </a:bodyPr>
          <a:lstStyle/>
          <a:p>
            <a:r>
              <a:rPr lang="en-US" dirty="0"/>
              <a:t>Today’s Topic</a:t>
            </a:r>
          </a:p>
        </p:txBody>
      </p:sp>
      <p:pic>
        <p:nvPicPr>
          <p:cNvPr id="48" name="Picture 47" descr="Writing an appointment on a paper agenda">
            <a:extLst>
              <a:ext uri="{FF2B5EF4-FFF2-40B4-BE49-F238E27FC236}">
                <a16:creationId xmlns:a16="http://schemas.microsoft.com/office/drawing/2014/main" id="{A1FA444B-EC98-655E-26A6-D005E7F1B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13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2A13879-193D-C78B-50CB-46CD3347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1532582"/>
            <a:ext cx="4927425" cy="32459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8000" b="1" dirty="0">
                <a:solidFill>
                  <a:srgbClr val="FF0000"/>
                </a:solidFill>
              </a:rPr>
              <a:t>    One rule to rule them all!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b="1" dirty="0">
                <a:solidFill>
                  <a:srgbClr val="FF0000"/>
                </a:solidFill>
              </a:rPr>
              <a:t>Grant Submission Form (1)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b="1" dirty="0">
                <a:solidFill>
                  <a:srgbClr val="FF0000"/>
                </a:solidFill>
              </a:rPr>
              <a:t>Writing A Grant (2)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/>
              <a:t>Budgets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b="1" dirty="0">
                <a:solidFill>
                  <a:srgbClr val="FF0000"/>
                </a:solidFill>
              </a:rPr>
              <a:t>Filing a Grant (5)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b="1" dirty="0">
                <a:solidFill>
                  <a:srgbClr val="FF0000"/>
                </a:solidFill>
              </a:rPr>
              <a:t>Once Awarded (6)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/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/>
              <a:t>Grant Spending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b="1" dirty="0">
                <a:solidFill>
                  <a:srgbClr val="FF0000"/>
                </a:solidFill>
              </a:rPr>
              <a:t>Deadlines (9)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/>
              <a:t>Contacts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25454-0DC9-46B6-B384-D91E12B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414637-7E01-4526-8150-3CD7567A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0218B2-D57E-446B-989C-1762F2F29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99E4D3-348D-4104-9BEB-8DEDBB2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C8F865-086C-4425-BE52-3809C3121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0F2888-14CA-416E-8FEC-95DE5491C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C00D1C-7471-42E1-9EFD-B98A7833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82C300-D058-460C-9163-55910087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344294-474A-4890-A2FF-4BCA2D9C0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666E3F-61F1-4C4A-9039-B5595C1E3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2DE1DA-0012-4917-955B-64079390C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DA7450-77F1-4AA0-B4E8-AAF677E68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E4AECA-460E-4B7B-8F4D-81144A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4A404F-84D0-4665-9006-25D2977B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C8B78C-183B-4E78-8C61-4A5E69AB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B739F6-7B26-4C60-97BB-589CDD78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5D0C90-6AF4-4D07-83BD-AFFB6932F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F428431-B9C8-4C3B-813D-0E699E07C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25A4C9-444C-465B-9A62-D2C3397C6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3FFD67-A463-42E0-A7EB-8592FB7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45C4B0-FF3F-41BC-8B4A-3941687E8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8FF16FB-F344-403A-BD66-3BFFAEC8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74B9A6-4845-4552-8A5E-293C01D5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B17A3E2-0561-4C5B-897B-B57DE7CEB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AD6CFA0-2BC8-4D6B-834C-FED765DB5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AB0D9F-0B59-4CC4-8691-093234E4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E3A5D38-D8B2-4BA5-8182-0F4F18CC5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F29FE6-30F8-41BA-95AF-F7AB418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CE1658-0A2F-4B34-B153-0173D1E75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DDFEB6-C41E-4F92-B21F-15FE0CDB6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2C260E-1203-483F-ADA6-D36C101C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96FB77-0CE6-4C13-B9FB-1518F1920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Document 43">
            <a:extLst>
              <a:ext uri="{FF2B5EF4-FFF2-40B4-BE49-F238E27FC236}">
                <a16:creationId xmlns:a16="http://schemas.microsoft.com/office/drawing/2014/main" id="{485F3864-E416-439F-893D-ADD4B8E8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hand writing on a transparent board">
            <a:extLst>
              <a:ext uri="{FF2B5EF4-FFF2-40B4-BE49-F238E27FC236}">
                <a16:creationId xmlns:a16="http://schemas.microsoft.com/office/drawing/2014/main" id="{93157530-4CAD-0E43-CE6E-948A5B53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49" r="-1" b="19883"/>
          <a:stretch/>
        </p:blipFill>
        <p:spPr>
          <a:xfrm>
            <a:off x="16613" y="0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5F85-29F0-DFE4-37AE-B28C3E83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743" y="720948"/>
            <a:ext cx="4421032" cy="4343047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Under Washoe County School District Board Policy 3240, ALL grants (private, state or federal) must be reviewed, approved and submitted by the Grants Department. </a:t>
            </a:r>
          </a:p>
        </p:txBody>
      </p:sp>
    </p:spTree>
    <p:extLst>
      <p:ext uri="{BB962C8B-B14F-4D97-AF65-F5344CB8AC3E}">
        <p14:creationId xmlns:p14="http://schemas.microsoft.com/office/powerpoint/2010/main" val="2237377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230139-BDEF-5F51-28BE-10E8FA21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927425" cy="16172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One</a:t>
            </a: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11252106-8322-5E00-B36B-530CB02C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4" y="2614679"/>
            <a:ext cx="4927425" cy="32572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Complete the </a:t>
            </a:r>
            <a:r>
              <a:rPr lang="en-US" sz="2400" b="1" dirty="0">
                <a:solidFill>
                  <a:srgbClr val="C00000"/>
                </a:solidFill>
              </a:rPr>
              <a:t>Grant Submission Form </a:t>
            </a:r>
            <a:r>
              <a:rPr lang="en-US" sz="2400" b="1" dirty="0"/>
              <a:t>for each grant project.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Designed to be “snapshot” of project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Takes 5-10 minutes to complete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Signed by the Site Administrator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Send to the Grants Department (email, fax, school mail)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GSF</a:t>
            </a:r>
            <a:r>
              <a:rPr lang="en-US" dirty="0"/>
              <a:t> link: https://www.washoeschools.net/Domain/108</a:t>
            </a:r>
          </a:p>
        </p:txBody>
      </p:sp>
      <p:pic>
        <p:nvPicPr>
          <p:cNvPr id="55" name="Picture 54" descr="Pen placed on top of a signature line">
            <a:extLst>
              <a:ext uri="{FF2B5EF4-FFF2-40B4-BE49-F238E27FC236}">
                <a16:creationId xmlns:a16="http://schemas.microsoft.com/office/drawing/2014/main" id="{1342F474-E839-C5EB-D4BB-5846FC5CE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17" r="-1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00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63B1-9BB8-B7EC-D53F-319B2F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Two </a:t>
            </a: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8A8B-13B7-A0DC-E1CE-665B3B2D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Our Grant Writing Team will help you: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Identify funding sources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Edit application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Leverage other funding sources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Ensure application is complete</a:t>
            </a:r>
          </a:p>
          <a:p>
            <a:pPr eaLnBrk="1" hangingPunct="1"/>
            <a:r>
              <a:rPr lang="en-US" altLang="en-US" b="1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ALL grant applications are required to be submitted by the Grants Department. </a:t>
            </a:r>
          </a:p>
          <a:p>
            <a:endParaRPr lang="en-US" dirty="0"/>
          </a:p>
        </p:txBody>
      </p:sp>
      <p:pic>
        <p:nvPicPr>
          <p:cNvPr id="6" name="Picture 5" descr="Plant growing in a concrete crack">
            <a:extLst>
              <a:ext uri="{FF2B5EF4-FFF2-40B4-BE49-F238E27FC236}">
                <a16:creationId xmlns:a16="http://schemas.microsoft.com/office/drawing/2014/main" id="{35D6F3A4-6FE2-D2A5-0147-A5EE51BA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5" r="30441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9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406F02-878E-E5C7-806D-8672880F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Step Three </a:t>
            </a:r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90272CD2-ACD9-53FA-A921-CF2606E4C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" r="40222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989E-3A09-E93F-0231-5A664FD1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Budgets – Do they add up? </a:t>
            </a:r>
          </a:p>
          <a:p>
            <a:pPr indent="0" eaLnBrk="1" hangingPunct="1">
              <a:lnSpc>
                <a:spcPct val="10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Our Grants Team will review your grant budget and check for:</a:t>
            </a:r>
          </a:p>
          <a:p>
            <a:pPr marL="571500" indent="-34290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Possible math errors</a:t>
            </a:r>
          </a:p>
          <a:p>
            <a:pPr marL="571500" indent="-34290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Ensure all required budget forms are completed</a:t>
            </a:r>
          </a:p>
          <a:p>
            <a:pPr marL="571500" indent="-34290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Compliance with all fiscal requirements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27B8DC-5DF2-07D0-785F-2B28A730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Step Four </a:t>
            </a: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2952-673B-3D93-8E66-E90FAF04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Evaluation: What do you want to measure?</a:t>
            </a:r>
          </a:p>
          <a:p>
            <a:pPr marL="514350" indent="-2857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Grant team ensures evaluation requirements are complete.</a:t>
            </a:r>
          </a:p>
          <a:p>
            <a:pPr marL="514350" indent="-2857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Goals and objectives of grant are measurable and realistic for program site to carry out.</a:t>
            </a:r>
          </a:p>
          <a:p>
            <a:pPr marL="514350" indent="-2857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Measurements are easily defined.</a:t>
            </a: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62B3D95F-C139-7FDD-0D4D-9D8BEA7DB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8" r="21308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919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B5DC75-1F52-4E9C-9473-841A19CC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C8E260-9745-4F1D-9E08-E4B33A9BB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CC986A-1060-4A1B-B829-D185CCCFA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63AEB3-7A0A-4B79-81AF-C0AA5649E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47D3CD-E86B-49FC-9EC9-3450B956C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B16073-5DFB-4FD7-B03D-2EEA1C79C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ED614C-8961-4154-995D-93FCE9256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83C93A-F7B0-4FD2-8ABA-68BAD16EF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A8E084-22C2-42FC-91B5-80302C50D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93E6F-B198-4649-B462-A780AF1BD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83CECE-ADEA-45F5-886B-D8A509FD6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22CAB2-F6BB-419F-882E-CD868E9A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B1C8B9-8B62-4A61-AD6A-F5DE1FE8A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20E83D-80DE-47EA-85BD-D6D865815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66981D-F19A-4E89-BD38-4DE035A24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9CBF7E-3DED-45B3-ADE2-7898DBA8C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C8E43C-B884-4E1D-8DDC-82A2D3C41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B5D68-029C-4FED-B617-51BC9373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2056076-8190-4B79-8274-F78B57EFE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300878F-F3CD-4558-ADA5-BDBC367DD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E57A73-E862-4FD6-8126-BC1FD2106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7E7956-4B42-4171-9748-3C00107F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1AF756-3380-46B8-AA68-E20C133C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7A0A0E-DDE9-469D-B026-82A5E7F17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3D7289-C839-4506-8270-306A16F3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D8A14B-57EA-4B68-BB88-6DF9AB0A2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F2E610-EFF5-4550-909D-DDFC580F2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BE3BC8-9219-432A-9775-861977C5D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754CEB-5D93-4638-A046-A2F4EB57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03BD69F-562F-407A-8608-D0B716145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7EF25EC-83B4-4BED-A9F7-161C004B0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A23889E-B0CB-432F-A4B4-42CEAFF91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267DDF-E436-4A11-3E65-6CE7FC0E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8"/>
            <a:ext cx="10325000" cy="108576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Five</a:t>
            </a:r>
          </a:p>
        </p:txBody>
      </p:sp>
      <p:pic>
        <p:nvPicPr>
          <p:cNvPr id="5" name="Picture 4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C4736023-EDF0-DD5E-6C42-012A40E1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80" r="-1" b="11916"/>
          <a:stretch/>
        </p:blipFill>
        <p:spPr>
          <a:xfrm>
            <a:off x="20" y="1"/>
            <a:ext cx="12166101" cy="3305415"/>
          </a:xfrm>
          <a:custGeom>
            <a:avLst/>
            <a:gdLst/>
            <a:ahLst/>
            <a:cxnLst/>
            <a:rect l="l" t="t" r="r" b="b"/>
            <a:pathLst>
              <a:path w="12166121" h="3305415">
                <a:moveTo>
                  <a:pt x="0" y="0"/>
                </a:moveTo>
                <a:lnTo>
                  <a:pt x="12166121" y="0"/>
                </a:lnTo>
                <a:lnTo>
                  <a:pt x="12166121" y="2570737"/>
                </a:lnTo>
                <a:lnTo>
                  <a:pt x="11635078" y="2574050"/>
                </a:lnTo>
                <a:cubicBezTo>
                  <a:pt x="6088525" y="2644467"/>
                  <a:pt x="5904024" y="3760719"/>
                  <a:pt x="0" y="3093802"/>
                </a:cubicBezTo>
                <a:close/>
              </a:path>
            </a:pathLst>
          </a:cu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CB088BA-8550-4910-8653-B87C8689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473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A3C1-5438-2CBA-FCB2-01E1FD3D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4789206"/>
            <a:ext cx="10325000" cy="1725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Grants Department is required to file the application to the appropriate funding agencies.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Grants more than $100,000 requires Board of Trustees approval. The Grants Department will write the board report for the Consent Agenda.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8BA5-9EA9-EC1F-32BA-1324BB74F46F}"/>
              </a:ext>
            </a:extLst>
          </p:cNvPr>
          <p:cNvSpPr txBox="1"/>
          <p:nvPr/>
        </p:nvSpPr>
        <p:spPr>
          <a:xfrm>
            <a:off x="9626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freepngimg.com/png/25541-submit-button-transpar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5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9F8A0B-9A02-ABD4-280D-0269CB04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142" y="556500"/>
            <a:ext cx="4927425" cy="8641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Step Six</a:t>
            </a:r>
          </a:p>
        </p:txBody>
      </p:sp>
      <p:pic>
        <p:nvPicPr>
          <p:cNvPr id="5" name="Picture 4" descr="A roll of money with a rubber band&#10;&#10;Description automatically generated">
            <a:extLst>
              <a:ext uri="{FF2B5EF4-FFF2-40B4-BE49-F238E27FC236}">
                <a16:creationId xmlns:a16="http://schemas.microsoft.com/office/drawing/2014/main" id="{470D9B7E-2162-0AE0-1EF9-393EFD34C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42" r="25970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4AF53-661F-B173-24B6-4ACE261E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1592338"/>
            <a:ext cx="4927425" cy="453971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Funded or not Funded?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>
                <a:ea typeface="ＭＳ Ｐゴシック" panose="020B0600070205080204" pitchFamily="34" charset="-128"/>
              </a:rPr>
              <a:t>If awarded, the grant and funding goes directly to your school site, please contact the Grants Department.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>
                <a:ea typeface="ＭＳ Ｐゴシック" panose="020B0600070205080204" pitchFamily="34" charset="-128"/>
              </a:rPr>
              <a:t>In most cases, the Grants Department will process the check and deposit it into a grants account.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>
                <a:ea typeface="ＭＳ Ｐゴシック" panose="020B0600070205080204" pitchFamily="34" charset="-128"/>
              </a:rPr>
              <a:t>Once the account is set up, you will be notified, and your school representative will be able to access the account.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>
                <a:ea typeface="ＭＳ Ｐゴシック" panose="020B0600070205080204" pitchFamily="34" charset="-128"/>
              </a:rPr>
              <a:t>If not funded, the Grants Department will continue to help you seek funding.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3367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727</Words>
  <Application>Microsoft Macintosh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Grandview</vt:lpstr>
      <vt:lpstr>Wingdings</vt:lpstr>
      <vt:lpstr>CosineVTI</vt:lpstr>
      <vt:lpstr>How to apply for a grant in Washoe County School District</vt:lpstr>
      <vt:lpstr>Today’s Topic</vt:lpstr>
      <vt:lpstr>PowerPoint Presentation</vt:lpstr>
      <vt:lpstr>Step One</vt:lpstr>
      <vt:lpstr>Step Two </vt:lpstr>
      <vt:lpstr>Step Three </vt:lpstr>
      <vt:lpstr>Step Four </vt:lpstr>
      <vt:lpstr>Step Five</vt:lpstr>
      <vt:lpstr>Step Six</vt:lpstr>
      <vt:lpstr>Step Seven</vt:lpstr>
      <vt:lpstr>Step Eight</vt:lpstr>
      <vt:lpstr>Step Nine</vt:lpstr>
      <vt:lpstr>Step Ten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Funding</dc:title>
  <dc:creator>Ohlin, Lauren</dc:creator>
  <cp:lastModifiedBy>Wright, Amy</cp:lastModifiedBy>
  <cp:revision>14</cp:revision>
  <cp:lastPrinted>2024-06-18T18:19:55Z</cp:lastPrinted>
  <dcterms:created xsi:type="dcterms:W3CDTF">2024-06-17T20:53:43Z</dcterms:created>
  <dcterms:modified xsi:type="dcterms:W3CDTF">2025-06-20T18:52:51Z</dcterms:modified>
</cp:coreProperties>
</file>